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81" r:id="rId4"/>
    <p:sldId id="282" r:id="rId5"/>
    <p:sldId id="289" r:id="rId6"/>
    <p:sldId id="290" r:id="rId7"/>
    <p:sldId id="278" r:id="rId8"/>
    <p:sldId id="283" r:id="rId9"/>
    <p:sldId id="284" r:id="rId10"/>
    <p:sldId id="28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33A30-8F79-428B-A1F7-3E57B6722040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43167-1C2A-4437-B650-8511CA417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463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8769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512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2529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9434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1215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6638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08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E2A6C-4F5C-4B94-A365-352AE16E8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57B805-EA24-437F-833B-D8AA10E9E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8BE6EE-E885-40A2-9991-99E2C6E65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598C-11A0-48A0-B111-987B83069F2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EAFCB8-C9A7-42F4-81B8-110296802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517281-F2FF-4ECB-889D-4CFEA5C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88F75-F40E-4487-BE08-46100148C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28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5A5D3-A423-4D96-A1E1-ABBF6E03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33454C-6BE7-4EDA-9B28-0229EA0A4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B61544-173D-4B1D-B7C1-3024A460C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598C-11A0-48A0-B111-987B83069F2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D075D-1A41-4A18-9C65-6FE8BEB1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E4327B-1BBE-45EB-A001-B11154C56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88F75-F40E-4487-BE08-46100148C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6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BBED0C-1D88-4C31-B2AE-76A0BBC96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5ECABC-38C7-4C53-99B3-AEC8E7738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393F27-4FC4-4D85-BA89-B2128F47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598C-11A0-48A0-B111-987B83069F2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D3BFAA-FA69-48E7-A585-824108D9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E60D37-EEEA-483E-80C0-150FD9450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88F75-F40E-4487-BE08-46100148C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912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 type="title">
  <p:cSld name="제목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1710" b="1"/>
            </a:lvl1pPr>
            <a:lvl2pPr marL="457200" lvl="1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685800" lvl="2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914400" lvl="3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1143000" lvl="4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1371600" lvl="5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600200" lvl="6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828800" lvl="7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2057400" lvl="8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58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2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750" b="1"/>
            </a:lvl1pPr>
            <a:lvl2pPr marL="457200" lvl="1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750" b="1"/>
            </a:lvl2pPr>
            <a:lvl3pPr marL="685800" lvl="2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750" b="1"/>
            </a:lvl3pPr>
            <a:lvl4pPr marL="914400" lvl="3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750" b="1"/>
            </a:lvl4pPr>
            <a:lvl5pPr marL="1143000" lvl="4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750" b="1"/>
            </a:lvl5pPr>
            <a:lvl6pPr marL="1371600" lvl="5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600200" lvl="6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828800" lvl="7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2057400" lvl="8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>
            <a:off x="6000750" y="6209709"/>
            <a:ext cx="184253" cy="51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9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9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9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9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9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9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9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9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9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50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부제" type="tx">
  <p:cSld name="제목 및 부제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56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body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5pPr>
            <a:lvl6pPr marL="1371600" lvl="5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600200" lvl="6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828800" lvl="7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2057400" lvl="8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7688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EAA89-D7B4-40AB-AC2C-BEC670D6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18B5-2FA2-4C2B-876A-C179A3B83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1FEDE3-4666-43B9-A593-2F1B10A6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598C-11A0-48A0-B111-987B83069F2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BE0184-F949-4D34-9020-4E63F886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7C367A-2CC3-4AC2-A9E8-024A23FAA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88F75-F40E-4487-BE08-46100148C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74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8F313-790E-4518-B70C-84934B7C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56B74B-2150-4501-830F-48BA8CF12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29BED6-4FE7-41BD-9E6E-FF8C981DE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598C-11A0-48A0-B111-987B83069F2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29B55F-4255-44BB-B21C-1FA7AA6A9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0C472A-F679-4E1E-9B17-4DAC3D832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88F75-F40E-4487-BE08-46100148C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393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C398D-9E3F-4F10-8DCB-85E8DA37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200FAB-8027-4F33-8BB6-15B13D14F6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9F41B3-58B4-420C-8C66-533407AC3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7905C6-EBDE-42D5-89EA-C278B04A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598C-11A0-48A0-B111-987B83069F2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5C669B-08A4-487D-9736-F0FBEEA4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B68FD-0503-4805-88CB-FA8FD5BD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88F75-F40E-4487-BE08-46100148C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67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DE1B1-4797-476D-9C8F-231DF36C2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2DCADF-CE73-47A5-93D0-F3E976F52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2074FD-367D-474B-9ED8-C96093EF9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69D06F-51AB-4443-9631-F95BD442D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ECDA37-4157-4D00-9225-874AB853B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E6D112-55A2-41C1-B3E0-527DB20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598C-11A0-48A0-B111-987B83069F2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EB7CF1-02D6-431C-A84B-B27E6B12B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C37708-E029-4B05-BA66-42C21844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88F75-F40E-4487-BE08-46100148C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68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1D192-6A77-49BC-BAE6-46E8B210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BB90C8-955A-4D29-B15D-1444C5AB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598C-11A0-48A0-B111-987B83069F2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677478-3125-44FC-9255-ECA1DF69E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B19D1D-B288-4776-8EC0-5AAE7659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88F75-F40E-4487-BE08-46100148C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73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401A48-D49B-466A-9EBD-F5360FA0A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598C-11A0-48A0-B111-987B83069F2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CA37F2-451A-4025-9FDB-C253A287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7E10BD-919B-4D48-ADDE-A57C1592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88F75-F40E-4487-BE08-46100148C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29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B2097-0E62-4D5B-965F-7B9E3A16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9A57DC-49B6-45A5-8ADF-688D871A7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F2CF0C-92B5-4FBF-A232-F28FFF10A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2F89D4-E6E7-489E-9958-2B9E90B46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598C-11A0-48A0-B111-987B83069F2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BADCDF-2FB2-4437-B415-3BA0F611B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D063C-F647-4DA9-BF63-7A6B1950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88F75-F40E-4487-BE08-46100148C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29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F8264-5732-4393-8F23-D1C7B12FA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F66CF5-D6D8-477A-A228-4F5BFAED3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0DB2A5-94F5-4746-95A1-AAF6886C2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C1A795-7DC6-4A52-BC2B-C08D693F6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598C-11A0-48A0-B111-987B83069F2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89F870-0B60-4236-8469-3C6AE88CE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457EBA-F150-437B-8BBB-5CE4C876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88F75-F40E-4487-BE08-46100148C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227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308857-21FD-466C-AC06-661CA64A7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28E0BA-CA1A-43DA-95DF-98F8335BD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7D1FE1-06DB-4560-9F79-20F101D19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5598C-11A0-48A0-B111-987B83069F2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5546A-0CDF-4B9B-BCF2-47653F13F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9F1B76-7BCF-4316-BCA3-DA10FB30B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88F75-F40E-4487-BE08-46100148C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392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hyperlink" Target="https://data.go.k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49779"/>
            <a:ext cx="12192001" cy="707922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758812" y="967363"/>
            <a:ext cx="8193802" cy="570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  <a:buSzPts val="7500"/>
            </a:pPr>
            <a:r>
              <a:rPr lang="en-US" sz="375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스스로</a:t>
            </a:r>
            <a:r>
              <a:rPr lang="en-US" sz="375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75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만들어보는</a:t>
            </a:r>
            <a:r>
              <a:rPr lang="en-US" sz="375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75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웹</a:t>
            </a:r>
            <a:r>
              <a:rPr lang="en-US" sz="375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75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애플리케이션</a:t>
            </a:r>
            <a:endParaRPr sz="9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6" name="Google Shape;86;p1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8930" y="6140064"/>
            <a:ext cx="2254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758813" y="1686050"/>
            <a:ext cx="6263700" cy="570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  <a:buSzPts val="7500"/>
            </a:pPr>
            <a:r>
              <a:rPr lang="en-US" altLang="ko-KR" sz="375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5</a:t>
            </a:r>
            <a:r>
              <a:rPr lang="ko-KR" altLang="en-US" sz="375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차시</a:t>
            </a:r>
            <a:endParaRPr sz="9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88" name="Google Shape;88;p1"/>
          <p:cNvCxnSpPr/>
          <p:nvPr/>
        </p:nvCxnSpPr>
        <p:spPr>
          <a:xfrm>
            <a:off x="3597523" y="2722238"/>
            <a:ext cx="505992" cy="1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"/>
          <p:cNvSpPr txBox="1"/>
          <p:nvPr/>
        </p:nvSpPr>
        <p:spPr>
          <a:xfrm>
            <a:off x="758813" y="2531738"/>
            <a:ext cx="2838750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>
              <a:buClr>
                <a:srgbClr val="FFFFFF"/>
              </a:buClr>
              <a:buSzPts val="3500"/>
            </a:pPr>
            <a:r>
              <a:rPr lang="en-US" sz="175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Web2팀 </a:t>
            </a:r>
            <a:r>
              <a:rPr lang="en-US" sz="175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설리번</a:t>
            </a:r>
            <a:r>
              <a:rPr lang="en-US" sz="175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</a:t>
            </a:r>
            <a:endParaRPr sz="9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217188" y="2531738"/>
            <a:ext cx="3041400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>
              <a:buClr>
                <a:srgbClr val="FFFFFF"/>
              </a:buClr>
              <a:buSzPts val="3500"/>
            </a:pPr>
            <a:r>
              <a:rPr lang="en-US" sz="175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김민주</a:t>
            </a:r>
            <a:r>
              <a:rPr lang="en-US" sz="175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유수형</a:t>
            </a:r>
            <a:r>
              <a:rPr lang="en-US" sz="175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윤새연</a:t>
            </a:r>
            <a:endParaRPr sz="9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8930" y="6140064"/>
            <a:ext cx="2254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6474290" y="0"/>
            <a:ext cx="5715001" cy="6858001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09600" y="533400"/>
            <a:ext cx="2671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97A1A9"/>
              </a:buClr>
              <a:buSzPts val="3500"/>
            </a:pPr>
            <a:r>
              <a:rPr lang="en-US" sz="175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API란</a:t>
            </a:r>
            <a:r>
              <a:rPr lang="en-US" altLang="ko-KR" sz="175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?</a:t>
            </a:r>
            <a:endParaRPr sz="9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609600" y="902663"/>
            <a:ext cx="52680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111518"/>
              </a:buClr>
              <a:buSzPts val="6000"/>
            </a:pPr>
            <a:r>
              <a:rPr lang="en-US" altLang="ko-KR" sz="3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r>
              <a:rPr lang="ko-KR" altLang="en-US" sz="3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활용사례 </a:t>
            </a:r>
            <a:r>
              <a:rPr lang="en-US" altLang="ko-KR" sz="3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(3)</a:t>
            </a:r>
            <a:endParaRPr sz="900"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609600" y="1856399"/>
            <a:ext cx="4302642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추후 추가</a:t>
            </a:r>
            <a:endParaRPr lang="en-US" altLang="ko-KR" sz="22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5333963" y="-1"/>
            <a:ext cx="2365375" cy="6858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t" anchorCtr="0">
              <a:noAutofit/>
            </a:bodyPr>
            <a:lstStyle/>
            <a:p>
              <a:pPr>
                <a:lnSpc>
                  <a:spcPct val="120000"/>
                </a:lnSpc>
                <a:buClr>
                  <a:srgbClr val="6A7780"/>
                </a:buClr>
                <a:buSzPts val="3500"/>
              </a:pPr>
              <a:r>
                <a:rPr lang="en-US" sz="15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15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>
                <a:lnSpc>
                  <a:spcPct val="120000"/>
                </a:lnSpc>
                <a:buClr>
                  <a:srgbClr val="6A7780"/>
                </a:buClr>
                <a:buSzPts val="3500"/>
              </a:pPr>
              <a:r>
                <a:rPr lang="en-US" sz="15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15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C3A12-A579-4247-A452-D7DB63BD8CFF}"/>
              </a:ext>
            </a:extLst>
          </p:cNvPr>
          <p:cNvSpPr txBox="1"/>
          <p:nvPr/>
        </p:nvSpPr>
        <p:spPr>
          <a:xfrm>
            <a:off x="8128050" y="5076347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/>
              <a:t>서비스 화면</a:t>
            </a:r>
          </a:p>
        </p:txBody>
      </p:sp>
    </p:spTree>
    <p:extLst>
      <p:ext uri="{BB962C8B-B14F-4D97-AF65-F5344CB8AC3E}">
        <p14:creationId xmlns:p14="http://schemas.microsoft.com/office/powerpoint/2010/main" val="302048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2"/>
          <p:cNvCxnSpPr/>
          <p:nvPr/>
        </p:nvCxnSpPr>
        <p:spPr>
          <a:xfrm>
            <a:off x="3597523" y="2722238"/>
            <a:ext cx="505992" cy="1"/>
          </a:xfrm>
          <a:prstGeom prst="straightConnector1">
            <a:avLst/>
          </a:prstGeom>
          <a:noFill/>
          <a:ln w="25400" cap="flat" cmpd="sng">
            <a:solidFill>
              <a:srgbClr val="6A778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96" name="Google Shape;96;p2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8930" y="6140064"/>
            <a:ext cx="2254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758813" y="967363"/>
            <a:ext cx="600405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  <a:buSzPts val="7500"/>
            </a:pPr>
            <a:r>
              <a:rPr lang="en-US" altLang="ko-KR" sz="3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5</a:t>
            </a:r>
            <a:r>
              <a:rPr lang="ko-KR" altLang="en-US" sz="3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차시 </a:t>
            </a:r>
            <a:r>
              <a:rPr lang="en-US" altLang="ko-KR" sz="37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r>
              <a:rPr lang="en-US" altLang="ko-KR" sz="3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3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소개</a:t>
            </a:r>
            <a:endParaRPr sz="9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758813" y="1686050"/>
            <a:ext cx="62637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  <a:buSzPts val="7500"/>
            </a:pPr>
            <a:r>
              <a:rPr lang="en-US" sz="3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endParaRPr sz="9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758813" y="2531738"/>
            <a:ext cx="283875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>
              <a:buClr>
                <a:srgbClr val="FFFFFF"/>
              </a:buClr>
              <a:buSzPts val="3500"/>
            </a:pPr>
            <a:r>
              <a:rPr lang="en-US" sz="1750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개인</a:t>
            </a:r>
            <a:r>
              <a:rPr lang="en-US" sz="1750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750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관련</a:t>
            </a:r>
            <a:r>
              <a:rPr lang="en-US" sz="1750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750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정보</a:t>
            </a:r>
            <a:r>
              <a:rPr lang="en-US" sz="1750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lang="en-US" sz="1750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소속</a:t>
            </a:r>
            <a:r>
              <a:rPr lang="en-US" sz="1750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1750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이름</a:t>
            </a:r>
            <a:r>
              <a:rPr lang="en-US" sz="1750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750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등</a:t>
            </a:r>
            <a:r>
              <a:rPr lang="en-US" sz="1750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sz="900" dirty="0">
              <a:solidFill>
                <a:srgbClr val="6A778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4217188" y="2531738"/>
            <a:ext cx="3041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>
              <a:buClr>
                <a:srgbClr val="FFFFFF"/>
              </a:buClr>
              <a:buSzPts val="3500"/>
            </a:pPr>
            <a:r>
              <a:rPr lang="en-US" sz="175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발표 관련 정보 (일시, 자료 등)</a:t>
            </a:r>
            <a:endParaRPr sz="900">
              <a:solidFill>
                <a:srgbClr val="6A778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/>
        </p:nvSpPr>
        <p:spPr>
          <a:xfrm>
            <a:off x="2997838" y="2701691"/>
            <a:ext cx="6196350" cy="466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algn="ctr">
              <a:lnSpc>
                <a:spcPct val="90000"/>
              </a:lnSpc>
              <a:buClr>
                <a:srgbClr val="97A1A9"/>
              </a:buClr>
              <a:buSzPts val="6000"/>
            </a:pPr>
            <a:r>
              <a:rPr lang="en-US" altLang="ko-KR" sz="3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5</a:t>
            </a:r>
            <a:r>
              <a:rPr lang="ko-KR" altLang="en-US" sz="3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차시 </a:t>
            </a:r>
            <a:r>
              <a:rPr lang="en-US" altLang="ko-KR" sz="3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r>
              <a:rPr lang="ko-KR" altLang="en-US" sz="3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와 친해지기</a:t>
            </a:r>
            <a:endParaRPr sz="9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1935613" y="3278541"/>
            <a:ext cx="8320800" cy="882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algn="ctr">
              <a:lnSpc>
                <a:spcPct val="120000"/>
              </a:lnSpc>
              <a:buClr>
                <a:srgbClr val="000000"/>
              </a:buClr>
              <a:buSzPts val="9000"/>
            </a:pP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넌 누구니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?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👋</a:t>
            </a:r>
            <a:endParaRPr sz="9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02597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8930" y="6140064"/>
            <a:ext cx="2254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609600" y="563600"/>
            <a:ext cx="2671500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>
              <a:buClr>
                <a:srgbClr val="97A1A9"/>
              </a:buClr>
              <a:buSzPts val="3500"/>
            </a:pPr>
            <a:r>
              <a:rPr lang="en-US" sz="175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API란</a:t>
            </a:r>
            <a:r>
              <a:rPr lang="en-US" altLang="ko-KR" sz="175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?</a:t>
            </a:r>
            <a:endParaRPr sz="9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609600" y="954132"/>
            <a:ext cx="5268000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>
              <a:buClr>
                <a:srgbClr val="111518"/>
              </a:buClr>
              <a:buSzPts val="6000"/>
            </a:pPr>
            <a:r>
              <a:rPr lang="en-US" sz="3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API의</a:t>
            </a:r>
            <a:r>
              <a:rPr lang="en-US" sz="3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뜻</a:t>
            </a:r>
            <a:endParaRPr sz="900"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609600" y="2054225"/>
            <a:ext cx="7805550" cy="36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" sz="2000" dirty="0">
                <a:latin typeface="Noto Sans KR"/>
                <a:ea typeface="Noto Sans KR"/>
                <a:cs typeface="Noto Sans KR"/>
                <a:sym typeface="Noto Sans KR"/>
              </a:rPr>
              <a:t>API(Application Programming Interface, </a:t>
            </a:r>
            <a:r>
              <a:rPr lang="ko-KR" altLang="en-US" sz="2000" dirty="0">
                <a:latin typeface="Noto Sans KR"/>
                <a:ea typeface="Noto Sans KR"/>
                <a:cs typeface="Noto Sans KR"/>
                <a:sym typeface="Noto Sans KR"/>
              </a:rPr>
              <a:t>응용 프로그램 프로그래밍 인터페이스</a:t>
            </a:r>
            <a:r>
              <a:rPr lang="en-US" altLang="ko-KR" sz="2000" dirty="0"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ko-KR" altLang="en-US" sz="2000" dirty="0">
                <a:latin typeface="Noto Sans KR"/>
                <a:ea typeface="Noto Sans KR"/>
                <a:cs typeface="Noto Sans KR"/>
                <a:sym typeface="Noto Sans KR"/>
              </a:rPr>
              <a:t>는 응용 프로그램에서 사용할 수 있도록</a:t>
            </a:r>
            <a:r>
              <a:rPr lang="en-US" altLang="ko-KR" sz="2000" dirty="0"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2000" dirty="0">
                <a:latin typeface="Noto Sans KR"/>
                <a:ea typeface="Noto Sans KR"/>
                <a:cs typeface="Noto Sans KR"/>
                <a:sym typeface="Noto Sans KR"/>
              </a:rPr>
              <a:t>운영 체제나 프로그래밍 언어가 제공하는 기능을 제어할 수 있게 만든 인터페이스를 뜻한다</a:t>
            </a:r>
            <a:r>
              <a:rPr lang="en-US" altLang="ko-KR" sz="2000" dirty="0"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sz="2000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2000" dirty="0"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2000" dirty="0">
                <a:latin typeface="Noto Sans KR"/>
                <a:ea typeface="Noto Sans KR"/>
                <a:cs typeface="Noto Sans KR"/>
                <a:sym typeface="Noto Sans KR"/>
              </a:rPr>
              <a:t>인터페이스</a:t>
            </a:r>
            <a:r>
              <a:rPr lang="en-US" altLang="ko-KR" sz="2000" dirty="0">
                <a:latin typeface="Noto Sans KR"/>
                <a:ea typeface="Noto Sans KR"/>
                <a:cs typeface="Noto Sans KR"/>
                <a:sym typeface="Noto Sans KR"/>
              </a:rPr>
              <a:t>(interface)</a:t>
            </a:r>
            <a:r>
              <a:rPr lang="ko-KR" altLang="en-US" sz="2000" dirty="0">
                <a:latin typeface="Noto Sans KR"/>
                <a:ea typeface="Noto Sans KR"/>
                <a:cs typeface="Noto Sans KR"/>
                <a:sym typeface="Noto Sans KR"/>
              </a:rPr>
              <a:t>는 컴퓨터 </a:t>
            </a:r>
            <a:r>
              <a:rPr lang="ko-KR" altLang="en-US" sz="2000" dirty="0" err="1">
                <a:latin typeface="Noto Sans KR"/>
                <a:ea typeface="Noto Sans KR"/>
                <a:cs typeface="Noto Sans KR"/>
                <a:sym typeface="Noto Sans KR"/>
              </a:rPr>
              <a:t>시스템끼리</a:t>
            </a:r>
            <a:r>
              <a:rPr lang="ko-KR" altLang="en-US" sz="2000" dirty="0">
                <a:latin typeface="Noto Sans KR"/>
                <a:ea typeface="Noto Sans KR"/>
                <a:cs typeface="Noto Sans KR"/>
                <a:sym typeface="Noto Sans KR"/>
              </a:rPr>
              <a:t> 정보를 </a:t>
            </a:r>
            <a:r>
              <a:rPr lang="ko-KR" altLang="en-US" sz="2000" dirty="0" err="1">
                <a:latin typeface="Noto Sans KR"/>
                <a:ea typeface="Noto Sans KR"/>
                <a:cs typeface="Noto Sans KR"/>
                <a:sym typeface="Noto Sans KR"/>
              </a:rPr>
              <a:t>교한하는</a:t>
            </a:r>
            <a:r>
              <a:rPr lang="ko-KR" altLang="en-US" sz="2000" dirty="0">
                <a:latin typeface="Noto Sans KR"/>
                <a:ea typeface="Noto Sans KR"/>
                <a:cs typeface="Noto Sans KR"/>
                <a:sym typeface="Noto Sans KR"/>
              </a:rPr>
              <a:t> 공유 경계를 의미한다</a:t>
            </a:r>
            <a:r>
              <a:rPr lang="en-US" altLang="ko-KR" sz="2000" dirty="0"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2000" dirty="0">
                <a:latin typeface="Noto Sans KR"/>
                <a:ea typeface="Noto Sans KR"/>
                <a:cs typeface="Noto Sans KR"/>
                <a:sym typeface="Noto Sans KR"/>
              </a:rPr>
              <a:t>터치 스크린과 같은 일부 컴퓨터 하드웨어 장치들은 인터페이스를 통해 데이터를 송수신 할 수 있으며</a:t>
            </a:r>
            <a:r>
              <a:rPr lang="en-US" altLang="ko-KR" sz="2000" dirty="0"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2000" dirty="0">
                <a:latin typeface="Noto Sans KR"/>
                <a:ea typeface="Noto Sans KR"/>
                <a:cs typeface="Noto Sans KR"/>
                <a:sym typeface="Noto Sans KR"/>
              </a:rPr>
              <a:t>마우스나 마이크론 </a:t>
            </a:r>
            <a:r>
              <a:rPr lang="ko-KR" altLang="en-US" sz="2000" dirty="0" err="1">
                <a:latin typeface="Noto Sans KR"/>
                <a:ea typeface="Noto Sans KR"/>
                <a:cs typeface="Noto Sans KR"/>
                <a:sym typeface="Noto Sans KR"/>
              </a:rPr>
              <a:t>폰가</a:t>
            </a:r>
            <a:r>
              <a:rPr lang="ko-KR" altLang="en-US" sz="2000" dirty="0">
                <a:latin typeface="Noto Sans KR"/>
                <a:ea typeface="Noto Sans KR"/>
                <a:cs typeface="Noto Sans KR"/>
                <a:sym typeface="Noto Sans KR"/>
              </a:rPr>
              <a:t> 같은 장치들은 오직 시스템에 데이터를 </a:t>
            </a:r>
            <a:r>
              <a:rPr lang="ko-KR" altLang="en-US" sz="2000" dirty="0" err="1">
                <a:latin typeface="Noto Sans KR"/>
                <a:ea typeface="Noto Sans KR"/>
                <a:cs typeface="Noto Sans KR"/>
                <a:sym typeface="Noto Sans KR"/>
              </a:rPr>
              <a:t>전송만</a:t>
            </a:r>
            <a:r>
              <a:rPr lang="ko-KR" altLang="en-US" sz="2000" dirty="0">
                <a:latin typeface="Noto Sans KR"/>
                <a:ea typeface="Noto Sans KR"/>
                <a:cs typeface="Noto Sans KR"/>
                <a:sym typeface="Noto Sans KR"/>
              </a:rPr>
              <a:t> 하는 인터페이스를 제공한다</a:t>
            </a:r>
            <a:r>
              <a:rPr lang="en-US" altLang="ko-KR" sz="2000" dirty="0">
                <a:latin typeface="Noto Sans KR"/>
                <a:ea typeface="Noto Sans KR"/>
                <a:cs typeface="Noto Sans KR"/>
                <a:sym typeface="Noto Sans KR"/>
              </a:rPr>
              <a:t>.)</a:t>
            </a:r>
          </a:p>
        </p:txBody>
      </p:sp>
      <p:grpSp>
        <p:nvGrpSpPr>
          <p:cNvPr id="110" name="Google Shape;110;p3"/>
          <p:cNvGrpSpPr/>
          <p:nvPr/>
        </p:nvGrpSpPr>
        <p:grpSpPr>
          <a:xfrm>
            <a:off x="9519787" y="0"/>
            <a:ext cx="2365301" cy="6858001"/>
            <a:chOff x="19039573" y="0"/>
            <a:chExt cx="4730602" cy="13716002"/>
          </a:xfrm>
        </p:grpSpPr>
        <p:cxnSp>
          <p:nvCxnSpPr>
            <p:cNvPr id="111" name="Google Shape;111;p3"/>
            <p:cNvCxnSpPr/>
            <p:nvPr/>
          </p:nvCxnSpPr>
          <p:spPr>
            <a:xfrm flipH="1">
              <a:off x="19039573" y="0"/>
              <a:ext cx="10426" cy="13716002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12" name="Google Shape;112;p3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t" anchorCtr="0">
              <a:noAutofit/>
            </a:bodyPr>
            <a:lstStyle/>
            <a:p>
              <a:pPr>
                <a:lnSpc>
                  <a:spcPct val="120000"/>
                </a:lnSpc>
                <a:buClr>
                  <a:srgbClr val="6A7780"/>
                </a:buClr>
                <a:buSzPts val="3500"/>
              </a:pPr>
              <a:r>
                <a:rPr lang="en-US" sz="15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15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>
                <a:lnSpc>
                  <a:spcPct val="120000"/>
                </a:lnSpc>
                <a:buClr>
                  <a:srgbClr val="6A7780"/>
                </a:buClr>
                <a:buSzPts val="3500"/>
              </a:pPr>
              <a:r>
                <a:rPr lang="en-US" sz="15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15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8930" y="6140064"/>
            <a:ext cx="2254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609600" y="563600"/>
            <a:ext cx="2671500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>
              <a:buClr>
                <a:srgbClr val="97A1A9"/>
              </a:buClr>
              <a:buSzPts val="3500"/>
            </a:pPr>
            <a:r>
              <a:rPr lang="en-US" sz="175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API란</a:t>
            </a:r>
            <a:r>
              <a:rPr lang="en-US" altLang="ko-KR" sz="175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?</a:t>
            </a:r>
            <a:endParaRPr sz="9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609600" y="954132"/>
            <a:ext cx="5268000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>
              <a:buClr>
                <a:srgbClr val="111518"/>
              </a:buClr>
              <a:buSzPts val="6000"/>
            </a:pPr>
            <a:r>
              <a:rPr lang="en-US" sz="3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endParaRPr sz="900"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609600" y="2054225"/>
            <a:ext cx="7805550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2000" dirty="0"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r>
              <a:rPr lang="ko-KR" altLang="en-US" sz="2000" dirty="0">
                <a:latin typeface="Noto Sans KR"/>
                <a:ea typeface="Noto Sans KR"/>
                <a:cs typeface="Noto Sans KR"/>
                <a:sym typeface="Noto Sans KR"/>
              </a:rPr>
              <a:t> 개념 추후 추가 예정</a:t>
            </a:r>
            <a:endParaRPr lang="en-US" altLang="ko-KR" sz="20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10" name="Google Shape;110;p3"/>
          <p:cNvGrpSpPr/>
          <p:nvPr/>
        </p:nvGrpSpPr>
        <p:grpSpPr>
          <a:xfrm>
            <a:off x="9519787" y="0"/>
            <a:ext cx="2365301" cy="6858001"/>
            <a:chOff x="19039573" y="0"/>
            <a:chExt cx="4730602" cy="13716002"/>
          </a:xfrm>
        </p:grpSpPr>
        <p:cxnSp>
          <p:nvCxnSpPr>
            <p:cNvPr id="111" name="Google Shape;111;p3"/>
            <p:cNvCxnSpPr/>
            <p:nvPr/>
          </p:nvCxnSpPr>
          <p:spPr>
            <a:xfrm flipH="1">
              <a:off x="19039573" y="0"/>
              <a:ext cx="10426" cy="13716002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12" name="Google Shape;112;p3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t" anchorCtr="0">
              <a:noAutofit/>
            </a:bodyPr>
            <a:lstStyle/>
            <a:p>
              <a:pPr>
                <a:lnSpc>
                  <a:spcPct val="120000"/>
                </a:lnSpc>
                <a:buClr>
                  <a:srgbClr val="6A7780"/>
                </a:buClr>
                <a:buSzPts val="3500"/>
              </a:pPr>
              <a:r>
                <a:rPr lang="en-US" sz="15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15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>
                <a:lnSpc>
                  <a:spcPct val="120000"/>
                </a:lnSpc>
                <a:buClr>
                  <a:srgbClr val="6A7780"/>
                </a:buClr>
                <a:buSzPts val="3500"/>
              </a:pPr>
              <a:r>
                <a:rPr lang="en-US" sz="15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15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306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8930" y="6140064"/>
            <a:ext cx="2254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6474290" y="0"/>
            <a:ext cx="5715001" cy="6858001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09600" y="533400"/>
            <a:ext cx="2671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97A1A9"/>
              </a:buClr>
              <a:buSzPts val="3500"/>
            </a:pPr>
            <a:r>
              <a:rPr lang="en-US" sz="175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API란</a:t>
            </a:r>
            <a:r>
              <a:rPr lang="en-US" altLang="ko-KR" sz="175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?</a:t>
            </a:r>
            <a:endParaRPr sz="9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609600" y="902663"/>
            <a:ext cx="52680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111518"/>
              </a:buClr>
              <a:buSzPts val="6000"/>
            </a:pPr>
            <a:r>
              <a:rPr lang="en-US" sz="3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공공데이터포털</a:t>
            </a:r>
            <a:endParaRPr sz="900"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609600" y="1856399"/>
            <a:ext cx="4302642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sz="22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필요한</a:t>
            </a:r>
            <a:r>
              <a:rPr 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2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</a:t>
            </a:r>
            <a:r>
              <a:rPr 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2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개발</a:t>
            </a:r>
            <a:r>
              <a:rPr 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2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가능하게</a:t>
            </a:r>
            <a:r>
              <a:rPr 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2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함</a:t>
            </a:r>
            <a:endParaRPr lang="en-US" sz="22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sz="22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sz="22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최근</a:t>
            </a:r>
            <a:r>
              <a:rPr 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2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많이</a:t>
            </a:r>
            <a:r>
              <a:rPr 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2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쓰인</a:t>
            </a:r>
            <a:r>
              <a:rPr 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2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이슈데이터</a:t>
            </a:r>
            <a:r>
              <a:rPr 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2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확인</a:t>
            </a:r>
            <a:r>
              <a:rPr 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2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가능</a:t>
            </a:r>
            <a:endParaRPr lang="en-US" sz="22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5333963" y="-1"/>
            <a:ext cx="2365375" cy="6858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t" anchorCtr="0">
              <a:noAutofit/>
            </a:bodyPr>
            <a:lstStyle/>
            <a:p>
              <a:pPr>
                <a:lnSpc>
                  <a:spcPct val="120000"/>
                </a:lnSpc>
                <a:buClr>
                  <a:srgbClr val="6A7780"/>
                </a:buClr>
                <a:buSzPts val="3500"/>
              </a:pPr>
              <a:r>
                <a:rPr lang="en-US" sz="15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15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>
                <a:lnSpc>
                  <a:spcPct val="120000"/>
                </a:lnSpc>
                <a:buClr>
                  <a:srgbClr val="6A7780"/>
                </a:buClr>
                <a:buSzPts val="3500"/>
              </a:pPr>
              <a:r>
                <a:rPr lang="en-US" sz="15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15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C3A12-A579-4247-A452-D7DB63BD8CFF}"/>
              </a:ext>
            </a:extLst>
          </p:cNvPr>
          <p:cNvSpPr txBox="1"/>
          <p:nvPr/>
        </p:nvSpPr>
        <p:spPr>
          <a:xfrm>
            <a:off x="8128050" y="5076347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/>
              <a:t>이슈 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B53C97-511C-B14B-B9B6-318AE63BC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700" y="1325112"/>
            <a:ext cx="5186180" cy="34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14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8930" y="6140064"/>
            <a:ext cx="2254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6474290" y="0"/>
            <a:ext cx="5715001" cy="6858001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09600" y="533400"/>
            <a:ext cx="2671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97A1A9"/>
              </a:buClr>
              <a:buSzPts val="3500"/>
            </a:pPr>
            <a:r>
              <a:rPr lang="en-US" sz="175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API란</a:t>
            </a:r>
            <a:r>
              <a:rPr lang="en-US" altLang="ko-KR" sz="175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?</a:t>
            </a:r>
            <a:endParaRPr sz="9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609600" y="902663"/>
            <a:ext cx="52680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111518"/>
              </a:buClr>
              <a:buSzPts val="6000"/>
            </a:pPr>
            <a:r>
              <a:rPr lang="en-US" sz="3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공공데이터포털</a:t>
            </a:r>
            <a:endParaRPr sz="900"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609600" y="1856399"/>
            <a:ext cx="4302642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  <a:hlinkClick r:id="rId4"/>
              </a:rPr>
              <a:t>https://data.go.kr</a:t>
            </a:r>
            <a:r>
              <a:rPr 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sz="22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공공데이터</a:t>
            </a:r>
            <a:r>
              <a:rPr 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2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포털에서</a:t>
            </a:r>
            <a:r>
              <a:rPr 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sz="22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</a:t>
            </a:r>
            <a:r>
              <a:rPr 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2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접근</a:t>
            </a:r>
            <a:r>
              <a:rPr 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2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가능</a:t>
            </a:r>
            <a:endParaRPr lang="en-US" sz="22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5333963" y="-1"/>
            <a:ext cx="2365375" cy="6858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t" anchorCtr="0">
              <a:noAutofit/>
            </a:bodyPr>
            <a:lstStyle/>
            <a:p>
              <a:pPr>
                <a:lnSpc>
                  <a:spcPct val="120000"/>
                </a:lnSpc>
                <a:buClr>
                  <a:srgbClr val="6A7780"/>
                </a:buClr>
                <a:buSzPts val="3500"/>
              </a:pPr>
              <a:r>
                <a:rPr lang="en-US" sz="15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15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>
                <a:lnSpc>
                  <a:spcPct val="120000"/>
                </a:lnSpc>
                <a:buClr>
                  <a:srgbClr val="6A7780"/>
                </a:buClr>
                <a:buSzPts val="3500"/>
              </a:pPr>
              <a:r>
                <a:rPr lang="en-US" sz="15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15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C3A12-A579-4247-A452-D7DB63BD8CFF}"/>
              </a:ext>
            </a:extLst>
          </p:cNvPr>
          <p:cNvSpPr txBox="1"/>
          <p:nvPr/>
        </p:nvSpPr>
        <p:spPr>
          <a:xfrm>
            <a:off x="8128050" y="5076347"/>
            <a:ext cx="26276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/>
              <a:t>공공데이터포털 사이트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FFA1D0-FC5C-D043-AA2E-CA6546F2E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334" y="1482630"/>
            <a:ext cx="4845192" cy="32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33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8930" y="6140064"/>
            <a:ext cx="2254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6474290" y="0"/>
            <a:ext cx="5715001" cy="6858001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09600" y="533400"/>
            <a:ext cx="2671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97A1A9"/>
              </a:buClr>
              <a:buSzPts val="3500"/>
            </a:pPr>
            <a:r>
              <a:rPr lang="en-US" sz="175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API란</a:t>
            </a:r>
            <a:r>
              <a:rPr lang="en-US" altLang="ko-KR" sz="175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?</a:t>
            </a:r>
            <a:endParaRPr sz="9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609600" y="902663"/>
            <a:ext cx="52680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111518"/>
              </a:buClr>
              <a:buSzPts val="6000"/>
            </a:pPr>
            <a:r>
              <a:rPr lang="en-US" altLang="ko-KR" sz="3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r>
              <a:rPr lang="ko-KR" altLang="en-US" sz="3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활용사례 </a:t>
            </a:r>
            <a:r>
              <a:rPr lang="en-US" altLang="ko-KR" sz="3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(1)</a:t>
            </a:r>
            <a:endParaRPr sz="900"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609600" y="1856399"/>
            <a:ext cx="4302642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22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항생제처방률</a:t>
            </a:r>
            <a:r>
              <a:rPr lang="ko-KR" alt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또는 </a:t>
            </a:r>
            <a:r>
              <a:rPr lang="ko-KR" altLang="en-US" sz="22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주사제처방률</a:t>
            </a:r>
            <a:r>
              <a:rPr lang="ko-KR" alt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22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등급표를</a:t>
            </a:r>
            <a:r>
              <a:rPr lang="ko-KR" alt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사용하여 병원 등급을 지도에 표시해주는 서비스</a:t>
            </a:r>
            <a:r>
              <a:rPr lang="en-US" altLang="ko-KR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요즘 </a:t>
            </a:r>
            <a:r>
              <a:rPr lang="ko-KR" altLang="en-US" sz="22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이슈화되</a:t>
            </a:r>
            <a:endParaRPr lang="en-US" altLang="ko-KR" sz="22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br>
              <a:rPr lang="en-US" altLang="ko-KR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 lang="en-US" sz="22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5333963" y="-1"/>
            <a:ext cx="2365375" cy="6858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t" anchorCtr="0">
              <a:noAutofit/>
            </a:bodyPr>
            <a:lstStyle/>
            <a:p>
              <a:pPr>
                <a:lnSpc>
                  <a:spcPct val="120000"/>
                </a:lnSpc>
                <a:buClr>
                  <a:srgbClr val="6A7780"/>
                </a:buClr>
                <a:buSzPts val="3500"/>
              </a:pPr>
              <a:r>
                <a:rPr lang="en-US" sz="15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15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>
                <a:lnSpc>
                  <a:spcPct val="120000"/>
                </a:lnSpc>
                <a:buClr>
                  <a:srgbClr val="6A7780"/>
                </a:buClr>
                <a:buSzPts val="3500"/>
              </a:pPr>
              <a:r>
                <a:rPr lang="en-US" sz="15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15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C3A12-A579-4247-A452-D7DB63BD8CFF}"/>
              </a:ext>
            </a:extLst>
          </p:cNvPr>
          <p:cNvSpPr txBox="1"/>
          <p:nvPr/>
        </p:nvSpPr>
        <p:spPr>
          <a:xfrm>
            <a:off x="8128050" y="5076347"/>
            <a:ext cx="18582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/>
              <a:t>안심이 서비스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F6E09F-6689-AE47-BF2A-B2CC88975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136" y="1383204"/>
            <a:ext cx="5329308" cy="314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11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8930" y="6140064"/>
            <a:ext cx="2254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6474290" y="0"/>
            <a:ext cx="5715001" cy="6858001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09600" y="533400"/>
            <a:ext cx="2671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97A1A9"/>
              </a:buClr>
              <a:buSzPts val="3500"/>
            </a:pPr>
            <a:r>
              <a:rPr lang="en-US" sz="175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API란</a:t>
            </a:r>
            <a:r>
              <a:rPr lang="en-US" altLang="ko-KR" sz="175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?</a:t>
            </a:r>
            <a:endParaRPr sz="9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609600" y="902663"/>
            <a:ext cx="52680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111518"/>
              </a:buClr>
              <a:buSzPts val="6000"/>
            </a:pPr>
            <a:r>
              <a:rPr lang="en-US" altLang="ko-KR" sz="3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r>
              <a:rPr lang="ko-KR" altLang="en-US" sz="3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활용사례 </a:t>
            </a:r>
            <a:r>
              <a:rPr lang="en-US" altLang="ko-KR" sz="3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(2)</a:t>
            </a:r>
            <a:endParaRPr sz="900"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609600" y="1856399"/>
            <a:ext cx="4302642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코로나 관련 정보 확인할 수 있는</a:t>
            </a:r>
            <a:endParaRPr lang="en-US" altLang="ko-KR" sz="22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지도 서비스</a:t>
            </a:r>
            <a:r>
              <a:rPr lang="en-US" altLang="ko-KR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22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코로나 맵</a:t>
            </a:r>
            <a:endParaRPr lang="en-US" altLang="ko-KR" sz="22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5333963" y="-1"/>
            <a:ext cx="2365375" cy="6858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t" anchorCtr="0">
              <a:noAutofit/>
            </a:bodyPr>
            <a:lstStyle/>
            <a:p>
              <a:pPr>
                <a:lnSpc>
                  <a:spcPct val="120000"/>
                </a:lnSpc>
                <a:buClr>
                  <a:srgbClr val="6A7780"/>
                </a:buClr>
                <a:buSzPts val="3500"/>
              </a:pPr>
              <a:r>
                <a:rPr lang="en-US" sz="15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15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>
                <a:lnSpc>
                  <a:spcPct val="120000"/>
                </a:lnSpc>
                <a:buClr>
                  <a:srgbClr val="6A7780"/>
                </a:buClr>
                <a:buSzPts val="3500"/>
              </a:pPr>
              <a:r>
                <a:rPr lang="en-US" sz="15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15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C3A12-A579-4247-A452-D7DB63BD8CFF}"/>
              </a:ext>
            </a:extLst>
          </p:cNvPr>
          <p:cNvSpPr txBox="1"/>
          <p:nvPr/>
        </p:nvSpPr>
        <p:spPr>
          <a:xfrm>
            <a:off x="8128050" y="5076347"/>
            <a:ext cx="2117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/>
              <a:t>코로나 맵 서비스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012AD0-8E5E-4743-90AD-110E9FA38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226" y="1479066"/>
            <a:ext cx="5221127" cy="308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7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</Words>
  <Application>Microsoft Office PowerPoint</Application>
  <PresentationFormat>와이드스크린</PresentationFormat>
  <Paragraphs>59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Noto Sans KR</vt:lpstr>
      <vt:lpstr>맑은 고딕</vt:lpstr>
      <vt:lpstr>Arial</vt:lpstr>
      <vt:lpstr>Helvetica Neue</vt:lpstr>
      <vt:lpstr>Helvetica Neue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</cp:revision>
  <dcterms:created xsi:type="dcterms:W3CDTF">2020-11-22T14:49:05Z</dcterms:created>
  <dcterms:modified xsi:type="dcterms:W3CDTF">2020-11-22T14:49:19Z</dcterms:modified>
</cp:coreProperties>
</file>